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SemiBold-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slide" Target="slides/slide1.xml"/><Relationship Id="rId19" Type="http://schemas.openxmlformats.org/officeDocument/2006/relationships/font" Target="fonts/Nunito-italic.fntdata"/><Relationship Id="rId6" Type="http://schemas.openxmlformats.org/officeDocument/2006/relationships/slide" Target="slides/slide2.xml"/><Relationship Id="rId18"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51db8625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51db8625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d51db8625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9.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ocs.google.com/spreadsheets/d/18ZDAdHBzsEPdpr6rOwJDw2ViElgeVGW-ovWh-N8FheQ/edit?usp=sharing" TargetMode="External"/><Relationship Id="rId4" Type="http://schemas.openxmlformats.org/officeDocument/2006/relationships/hyperlink" Target="https://docs.google.com/spreadsheets/d/12t1AjhoWo4CEOnC9snuApc7Y9-KMogo06I3qzkV-VHQ/edit?usp=sharing" TargetMode="External"/><Relationship Id="rId5" Type="http://schemas.openxmlformats.org/officeDocument/2006/relationships/hyperlink" Target="https://docs.google.com/spreadsheets/d/1zogqMJEMYcj1Ipb8xfOZKy1jcYYzcgeYiMnl-DUolIM/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mailto:m.agarwal@kokonetworks.com" TargetMode="External"/><Relationship Id="rId4" Type="http://schemas.openxmlformats.org/officeDocument/2006/relationships/hyperlink" Target="mailto:s.momin@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420100"/>
            <a:ext cx="663000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Odoo Upgrade - Progress Reporting</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August [02 to 06]</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0"/>
          <p:cNvSpPr txBox="1"/>
          <p:nvPr>
            <p:ph type="title"/>
          </p:nvPr>
        </p:nvSpPr>
        <p:spPr>
          <a:xfrm>
            <a:off x="6740525" y="2836550"/>
            <a:ext cx="5494200" cy="914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Overview</a:t>
            </a:r>
            <a:endParaRPr/>
          </a:p>
        </p:txBody>
      </p:sp>
      <p:sp>
        <p:nvSpPr>
          <p:cNvPr id="172" name="Google Shape;172;p20"/>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9" name="Google Shape;179;p21"/>
          <p:cNvSpPr txBox="1"/>
          <p:nvPr>
            <p:ph idx="1" type="subTitle"/>
          </p:nvPr>
        </p:nvSpPr>
        <p:spPr>
          <a:xfrm>
            <a:off x="458725" y="1005775"/>
            <a:ext cx="11312400" cy="51222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400"/>
              <a:t>Project Documents and References:</a:t>
            </a:r>
            <a:endParaRPr sz="1400"/>
          </a:p>
          <a:p>
            <a:pPr indent="-317500" lvl="0" marL="457200" rtl="0" algn="l">
              <a:lnSpc>
                <a:spcPct val="150000"/>
              </a:lnSpc>
              <a:spcBef>
                <a:spcPts val="0"/>
              </a:spcBef>
              <a:spcAft>
                <a:spcPts val="0"/>
              </a:spcAft>
              <a:buSzPts val="1400"/>
              <a:buChar char="●"/>
            </a:pPr>
            <a:r>
              <a:rPr lang="en-US" sz="1400"/>
              <a:t>Project Plan link:</a:t>
            </a:r>
            <a:endParaRPr sz="1400"/>
          </a:p>
          <a:p>
            <a:pPr indent="0" lvl="0" marL="457200" rtl="0" algn="l">
              <a:lnSpc>
                <a:spcPct val="150000"/>
              </a:lnSpc>
              <a:spcBef>
                <a:spcPts val="0"/>
              </a:spcBef>
              <a:spcAft>
                <a:spcPts val="0"/>
              </a:spcAft>
              <a:buNone/>
            </a:pPr>
            <a:r>
              <a:rPr lang="en-US" sz="1400"/>
              <a:t> </a:t>
            </a:r>
            <a:r>
              <a:rPr lang="en-US" sz="1400" u="sng">
                <a:solidFill>
                  <a:schemeClr val="hlink"/>
                </a:solidFill>
                <a:hlinkClick r:id="rId3"/>
              </a:rPr>
              <a:t>https://docs.google.com/spreadsheets/d/18ZDAdHBzsEPdpr6rOwJDw2ViElgeVGW-ovWh-N8FheQ/edit?usp=sharing</a:t>
            </a:r>
            <a:endParaRPr sz="1400"/>
          </a:p>
          <a:p>
            <a:pPr indent="0" lvl="0" marL="45720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Functional Test cases document: </a:t>
            </a:r>
            <a:endParaRPr sz="1400"/>
          </a:p>
          <a:p>
            <a:pPr indent="0" lvl="0" marL="457200" rtl="0" algn="l">
              <a:lnSpc>
                <a:spcPct val="150000"/>
              </a:lnSpc>
              <a:spcBef>
                <a:spcPts val="0"/>
              </a:spcBef>
              <a:spcAft>
                <a:spcPts val="0"/>
              </a:spcAft>
              <a:buNone/>
            </a:pPr>
            <a:r>
              <a:rPr lang="en-US" sz="1400" u="sng">
                <a:solidFill>
                  <a:schemeClr val="hlink"/>
                </a:solidFill>
                <a:hlinkClick r:id="rId4"/>
              </a:rPr>
              <a:t>https://docs.google.com/spreadsheets/d/12t1AjhoWo4CEOnC9snuApc7Y9-KMogo06I3qzkV-VHQ/edit?usp=sharing</a:t>
            </a:r>
            <a:endParaRPr sz="1400"/>
          </a:p>
          <a:p>
            <a:pPr indent="0" lvl="0" marL="0" rtl="0" algn="l">
              <a:lnSpc>
                <a:spcPct val="150000"/>
              </a:lnSpc>
              <a:spcBef>
                <a:spcPts val="0"/>
              </a:spcBef>
              <a:spcAft>
                <a:spcPts val="0"/>
              </a:spcAft>
              <a:buNone/>
            </a:pPr>
            <a:r>
              <a:t/>
            </a:r>
            <a:endParaRPr sz="1400"/>
          </a:p>
          <a:p>
            <a:pPr indent="-317500" lvl="0" marL="457200" rtl="0" algn="l">
              <a:lnSpc>
                <a:spcPct val="150000"/>
              </a:lnSpc>
              <a:spcBef>
                <a:spcPts val="0"/>
              </a:spcBef>
              <a:spcAft>
                <a:spcPts val="0"/>
              </a:spcAft>
              <a:buSzPts val="1400"/>
              <a:buChar char="●"/>
            </a:pPr>
            <a:r>
              <a:rPr lang="en-US" sz="1400"/>
              <a:t>UAT and Complete QA planning:</a:t>
            </a:r>
            <a:endParaRPr sz="1400"/>
          </a:p>
          <a:p>
            <a:pPr indent="0" lvl="0" marL="457200" rtl="0" algn="l">
              <a:lnSpc>
                <a:spcPct val="150000"/>
              </a:lnSpc>
              <a:spcBef>
                <a:spcPts val="0"/>
              </a:spcBef>
              <a:spcAft>
                <a:spcPts val="0"/>
              </a:spcAft>
              <a:buNone/>
            </a:pPr>
            <a:r>
              <a:rPr lang="en-US" sz="1400" u="sng">
                <a:solidFill>
                  <a:schemeClr val="hlink"/>
                </a:solidFill>
                <a:hlinkClick r:id="rId5"/>
              </a:rPr>
              <a:t>https://docs.google.com/spreadsheets/d/1zogqMJEMYcj1Ipb8xfOZKy1jcYYzcgeYiMnl-DUolIM/edit?usp=sharing</a:t>
            </a:r>
            <a:endParaRPr sz="1400"/>
          </a:p>
          <a:p>
            <a:pPr indent="0" lvl="0" marL="457200" rtl="0" algn="l">
              <a:lnSpc>
                <a:spcPct val="150000"/>
              </a:lnSpc>
              <a:spcBef>
                <a:spcPts val="0"/>
              </a:spcBef>
              <a:spcAft>
                <a:spcPts val="0"/>
              </a:spcAft>
              <a:buNone/>
            </a:pPr>
            <a:r>
              <a:t/>
            </a:r>
            <a:endParaRPr sz="1400"/>
          </a:p>
          <a:p>
            <a:pPr indent="0" lvl="0" marL="45720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Progress</a:t>
            </a:r>
            <a:r>
              <a:rPr lang="en-US" sz="2600"/>
              <a:t> Report -Aug [02 - 06]</a:t>
            </a:r>
            <a:endParaRPr sz="2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Progress Report Summary - Aug [02 to 06]</a:t>
            </a:r>
            <a:endParaRPr/>
          </a:p>
        </p:txBody>
      </p:sp>
      <p:sp>
        <p:nvSpPr>
          <p:cNvPr id="193" name="Google Shape;193;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4" name="Google Shape;194;p23"/>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95" name="Google Shape;195;p23"/>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Week </a:t>
            </a:r>
            <a:r>
              <a:rPr b="1" lang="en-US"/>
              <a:t>Highlights</a:t>
            </a:r>
            <a:r>
              <a:rPr b="1" lang="en-US"/>
              <a:t>: </a:t>
            </a:r>
            <a:r>
              <a:rPr b="1" lang="en-US">
                <a:solidFill>
                  <a:schemeClr val="dk1"/>
                </a:solidFill>
              </a:rPr>
              <a:t>[August 02-06]</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US"/>
              <a:t>Modules Migration [By Verts Team]</a:t>
            </a:r>
            <a:endParaRPr b="1"/>
          </a:p>
          <a:p>
            <a:pPr indent="0" lvl="0" marL="0" rtl="0" algn="l">
              <a:spcBef>
                <a:spcPts val="0"/>
              </a:spcBef>
              <a:spcAft>
                <a:spcPts val="0"/>
              </a:spcAft>
              <a:buNone/>
            </a:pPr>
            <a:r>
              <a:rPr b="1" lang="en-US"/>
              <a:t>Saarus:</a:t>
            </a:r>
            <a:endParaRPr b="1"/>
          </a:p>
          <a:p>
            <a:pPr indent="-317500" lvl="0" marL="457200" rtl="0" algn="l">
              <a:spcBef>
                <a:spcPts val="0"/>
              </a:spcBef>
              <a:spcAft>
                <a:spcPts val="0"/>
              </a:spcAft>
              <a:buSzPts val="1400"/>
              <a:buChar char="●"/>
            </a:pPr>
            <a:r>
              <a:rPr lang="en-US">
                <a:solidFill>
                  <a:schemeClr val="dk1"/>
                </a:solidFill>
              </a:rPr>
              <a:t>VERTS team demonstrated a</a:t>
            </a:r>
            <a:r>
              <a:rPr lang="en-US"/>
              <a:t>ll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KNK:</a:t>
            </a:r>
            <a:endParaRPr/>
          </a:p>
          <a:p>
            <a:pPr indent="-317500" lvl="0" marL="457200" rtl="0" algn="l">
              <a:spcBef>
                <a:spcPts val="0"/>
              </a:spcBef>
              <a:spcAft>
                <a:spcPts val="0"/>
              </a:spcAft>
              <a:buSzPts val="1400"/>
              <a:buChar char="●"/>
            </a:pPr>
            <a:r>
              <a:rPr lang="en-US">
                <a:solidFill>
                  <a:schemeClr val="dk1"/>
                </a:solidFill>
              </a:rPr>
              <a:t>VERTS team progressing with </a:t>
            </a:r>
            <a:r>
              <a:rPr lang="en-US"/>
              <a:t>internal testing, as per Atulya’s updates.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Data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migration is in progress. VERTS team to fix some issues.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VERTS team to share Migrated database link by Wednesday (11/8).</a:t>
            </a:r>
            <a:endParaRPr>
              <a:solidFill>
                <a:schemeClr val="dk1"/>
              </a:solidFill>
            </a:endParaRPr>
          </a:p>
        </p:txBody>
      </p:sp>
      <p:sp>
        <p:nvSpPr>
          <p:cNvPr id="196" name="Google Shape;196;p23"/>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t>Next Week Plan and </a:t>
            </a:r>
            <a:r>
              <a:rPr b="1" lang="en-US"/>
              <a:t>Highlights</a:t>
            </a:r>
            <a:r>
              <a:rPr b="1" lang="en-US"/>
              <a:t>: [August 09-13]</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solidFill>
                  <a:schemeClr val="dk1"/>
                </a:solidFill>
              </a:rPr>
              <a:t>Modules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UAT server to be setup for Saarus instance where KOKO team to start test run.</a:t>
            </a:r>
            <a:endParaRPr>
              <a:solidFill>
                <a:schemeClr val="dk1"/>
              </a:solidFill>
            </a:endParaRPr>
          </a:p>
          <a:p>
            <a:pPr indent="0" lvl="0" marL="0" rtl="0" algn="l">
              <a:spcBef>
                <a:spcPts val="0"/>
              </a:spcBef>
              <a:spcAft>
                <a:spcPts val="0"/>
              </a:spcAft>
              <a:buNone/>
            </a:pPr>
            <a:r>
              <a:rPr b="1" lang="en-US">
                <a:solidFill>
                  <a:schemeClr val="dk1"/>
                </a:solidFill>
              </a:rPr>
              <a:t>KNK:</a:t>
            </a:r>
            <a:endParaRPr b="1">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Start the demo for the KNK Finance features.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Non finance modules are expected to start next week.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Data Migration [By Verts Team]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Saarus: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Data migration to be completed as per plan and share with KOKO team for review of data points including history and audit trail.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Progress Analysis</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4"/>
          <p:cNvSpPr txBox="1"/>
          <p:nvPr/>
        </p:nvSpPr>
        <p:spPr>
          <a:xfrm>
            <a:off x="155600" y="1053250"/>
            <a:ext cx="49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Nunito SemiBold"/>
                <a:ea typeface="Nunito SemiBold"/>
                <a:cs typeface="Nunito SemiBold"/>
                <a:sym typeface="Nunito SemiBold"/>
              </a:rPr>
              <a:t>Saarus Code Migration Status</a:t>
            </a:r>
            <a:endParaRPr>
              <a:latin typeface="Nunito SemiBold"/>
              <a:ea typeface="Nunito SemiBold"/>
              <a:cs typeface="Nunito SemiBold"/>
              <a:sym typeface="Nunito SemiBold"/>
            </a:endParaRPr>
          </a:p>
        </p:txBody>
      </p:sp>
      <p:pic>
        <p:nvPicPr>
          <p:cNvPr id="205" name="Google Shape;205;p24" title="Points scored"/>
          <p:cNvPicPr preferRelativeResize="0"/>
          <p:nvPr/>
        </p:nvPicPr>
        <p:blipFill>
          <a:blip r:embed="rId3">
            <a:alphaModFix/>
          </a:blip>
          <a:stretch>
            <a:fillRect/>
          </a:stretch>
        </p:blipFill>
        <p:spPr>
          <a:xfrm>
            <a:off x="152400" y="1605850"/>
            <a:ext cx="5534976" cy="4077500"/>
          </a:xfrm>
          <a:prstGeom prst="rect">
            <a:avLst/>
          </a:prstGeom>
          <a:noFill/>
          <a:ln>
            <a:noFill/>
          </a:ln>
        </p:spPr>
      </p:pic>
      <p:pic>
        <p:nvPicPr>
          <p:cNvPr id="206" name="Google Shape;206;p24" title="Points scored"/>
          <p:cNvPicPr preferRelativeResize="0"/>
          <p:nvPr/>
        </p:nvPicPr>
        <p:blipFill>
          <a:blip r:embed="rId4">
            <a:alphaModFix/>
          </a:blip>
          <a:stretch>
            <a:fillRect/>
          </a:stretch>
        </p:blipFill>
        <p:spPr>
          <a:xfrm>
            <a:off x="6274875" y="1605850"/>
            <a:ext cx="5317425" cy="4077500"/>
          </a:xfrm>
          <a:prstGeom prst="rect">
            <a:avLst/>
          </a:prstGeom>
          <a:noFill/>
          <a:ln>
            <a:noFill/>
          </a:ln>
        </p:spPr>
      </p:pic>
      <p:sp>
        <p:nvSpPr>
          <p:cNvPr id="207" name="Google Shape;207;p24"/>
          <p:cNvSpPr txBox="1"/>
          <p:nvPr/>
        </p:nvSpPr>
        <p:spPr>
          <a:xfrm>
            <a:off x="6340025" y="1052650"/>
            <a:ext cx="53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KNK Code Migration Status</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Risks and Issue</a:t>
            </a:r>
            <a:endParaRPr/>
          </a:p>
        </p:txBody>
      </p:sp>
      <p:sp>
        <p:nvSpPr>
          <p:cNvPr id="214" name="Google Shape;214;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5" name="Google Shape;215;p25"/>
          <p:cNvSpPr txBox="1"/>
          <p:nvPr/>
        </p:nvSpPr>
        <p:spPr>
          <a:xfrm>
            <a:off x="514650" y="1053250"/>
            <a:ext cx="11334300" cy="1600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Nunito SemiBold"/>
              <a:buChar char="●"/>
            </a:pPr>
            <a:r>
              <a:rPr b="1" lang="en-US" sz="1600">
                <a:latin typeface="Nunito"/>
                <a:ea typeface="Nunito"/>
                <a:cs typeface="Nunito"/>
                <a:sym typeface="Nunito"/>
              </a:rPr>
              <a:t>Issue: </a:t>
            </a:r>
            <a:r>
              <a:rPr lang="en-US" sz="1600">
                <a:latin typeface="Nunito SemiBold"/>
                <a:ea typeface="Nunito SemiBold"/>
                <a:cs typeface="Nunito SemiBold"/>
                <a:sym typeface="Nunito SemiBold"/>
              </a:rPr>
              <a:t>Considerable delay in the </a:t>
            </a:r>
            <a:r>
              <a:rPr b="1" lang="en-US" sz="1600">
                <a:latin typeface="Nunito"/>
                <a:ea typeface="Nunito"/>
                <a:cs typeface="Nunito"/>
                <a:sym typeface="Nunito"/>
              </a:rPr>
              <a:t>Saarus ERP Completion</a:t>
            </a:r>
            <a:r>
              <a:rPr lang="en-US" sz="1600">
                <a:latin typeface="Nunito SemiBold"/>
                <a:ea typeface="Nunito SemiBold"/>
                <a:cs typeface="Nunito SemiBold"/>
                <a:sym typeface="Nunito SemiBold"/>
              </a:rPr>
              <a:t> milestone.</a:t>
            </a:r>
            <a:endParaRPr sz="1600">
              <a:latin typeface="Nunito SemiBold"/>
              <a:ea typeface="Nunito SemiBold"/>
              <a:cs typeface="Nunito SemiBold"/>
              <a:sym typeface="Nunito SemiBold"/>
            </a:endParaRPr>
          </a:p>
          <a:p>
            <a:pPr indent="-330200" lvl="0" marL="457200" rtl="0" algn="l">
              <a:spcBef>
                <a:spcPts val="0"/>
              </a:spcBef>
              <a:spcAft>
                <a:spcPts val="0"/>
              </a:spcAft>
              <a:buSzPts val="1600"/>
              <a:buFont typeface="Nunito SemiBold"/>
              <a:buChar char="●"/>
            </a:pPr>
            <a:r>
              <a:rPr b="1" lang="en-US" sz="1600">
                <a:latin typeface="Nunito"/>
                <a:ea typeface="Nunito"/>
                <a:cs typeface="Nunito"/>
                <a:sym typeface="Nunito"/>
              </a:rPr>
              <a:t>Mitigation</a:t>
            </a:r>
            <a:r>
              <a:rPr lang="en-US" sz="1600">
                <a:latin typeface="Nunito SemiBold"/>
                <a:ea typeface="Nunito SemiBold"/>
                <a:cs typeface="Nunito SemiBold"/>
                <a:sym typeface="Nunito SemiBold"/>
              </a:rPr>
              <a:t>: VERTS allocated additional resources to complete Saarus ERP Milestone in week of 9/8.</a:t>
            </a:r>
            <a:endParaRPr sz="1600">
              <a:latin typeface="Nunito SemiBold"/>
              <a:ea typeface="Nunito SemiBold"/>
              <a:cs typeface="Nunito SemiBold"/>
              <a:sym typeface="Nunito SemiBold"/>
            </a:endParaRPr>
          </a:p>
          <a:p>
            <a:pPr indent="0" lvl="0" marL="457200" rtl="0" algn="l">
              <a:spcBef>
                <a:spcPts val="0"/>
              </a:spcBef>
              <a:spcAft>
                <a:spcPts val="0"/>
              </a:spcAft>
              <a:buNone/>
            </a:pPr>
            <a:r>
              <a:t/>
            </a:r>
            <a:endParaRPr sz="16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Char char="●"/>
            </a:pPr>
            <a:r>
              <a:rPr b="1" lang="en-US" sz="1600">
                <a:latin typeface="Nunito"/>
                <a:ea typeface="Nunito"/>
                <a:cs typeface="Nunito"/>
                <a:sym typeface="Nunito"/>
              </a:rPr>
              <a:t>Issue: </a:t>
            </a:r>
            <a:r>
              <a:rPr lang="en-US" sz="1600">
                <a:latin typeface="Nunito SemiBold"/>
                <a:ea typeface="Nunito SemiBold"/>
                <a:cs typeface="Nunito SemiBold"/>
                <a:sym typeface="Nunito SemiBold"/>
              </a:rPr>
              <a:t>VERTS team has not given any </a:t>
            </a:r>
            <a:r>
              <a:rPr b="1" lang="en-US" sz="1600">
                <a:latin typeface="Nunito"/>
                <a:ea typeface="Nunito"/>
                <a:cs typeface="Nunito"/>
                <a:sym typeface="Nunito"/>
              </a:rPr>
              <a:t>feature demonstrations for KNK modules till now,</a:t>
            </a:r>
            <a:r>
              <a:rPr lang="en-US" sz="1600">
                <a:latin typeface="Nunito SemiBold"/>
                <a:ea typeface="Nunito SemiBold"/>
                <a:cs typeface="Nunito SemiBold"/>
                <a:sym typeface="Nunito SemiBold"/>
              </a:rPr>
              <a:t> </a:t>
            </a:r>
            <a:endParaRPr sz="16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Char char="●"/>
            </a:pPr>
            <a:r>
              <a:rPr b="1" lang="en-US" sz="1600">
                <a:latin typeface="Nunito"/>
                <a:ea typeface="Nunito"/>
                <a:cs typeface="Nunito"/>
                <a:sym typeface="Nunito"/>
              </a:rPr>
              <a:t>Mitigation</a:t>
            </a:r>
            <a:r>
              <a:rPr lang="en-US" sz="1600">
                <a:latin typeface="Nunito SemiBold"/>
                <a:ea typeface="Nunito SemiBold"/>
                <a:cs typeface="Nunito SemiBold"/>
                <a:sym typeface="Nunito SemiBold"/>
              </a:rPr>
              <a:t>: VERTS agreed to start features demonstration from 10/8 onwards for 2 weeks.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idx="1" type="subTitle"/>
          </p:nvPr>
        </p:nvSpPr>
        <p:spPr>
          <a:xfrm>
            <a:off x="6446899" y="1980325"/>
            <a:ext cx="53217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 / Siddique Momin</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a:t>
            </a:r>
            <a:r>
              <a:rPr lang="en-US" sz="1500" u="sng">
                <a:solidFill>
                  <a:schemeClr val="hlink"/>
                </a:solidFill>
                <a:hlinkClick r:id="rId4"/>
              </a:rPr>
              <a:t>s.momin@kokonetworks.com</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